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7" r:id="rId5"/>
    <p:sldId id="265" r:id="rId6"/>
    <p:sldId id="277" r:id="rId7"/>
    <p:sldId id="278" r:id="rId8"/>
    <p:sldId id="279" r:id="rId9"/>
    <p:sldId id="281" r:id="rId10"/>
    <p:sldId id="280" r:id="rId11"/>
    <p:sldId id="272" r:id="rId1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71" autoAdjust="0"/>
    <p:restoredTop sz="81501" autoAdjust="0"/>
  </p:normalViewPr>
  <p:slideViewPr>
    <p:cSldViewPr>
      <p:cViewPr varScale="1">
        <p:scale>
          <a:sx n="165" d="100"/>
          <a:sy n="165" d="100"/>
        </p:scale>
        <p:origin x="1520" y="200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3" d="100"/>
          <a:sy n="63" d="100"/>
        </p:scale>
        <p:origin x="198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5A207F-0F91-42F2-96D0-049C6003623B}" type="datetimeFigureOut">
              <a:rPr lang="en-US"/>
              <a:t>7/19/21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67D4A-04CB-4EDF-8FB1-342A02FC8EC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801253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CC13F5-F2B1-464B-BE8F-27ABFBD2FBDE}" type="datetimeFigureOut">
              <a:rPr lang="en-US"/>
              <a:t>7/19/21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1351F-DBB1-4664-ADA9-83BC7CB8848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42362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Seems easy enough. </a:t>
            </a:r>
          </a:p>
          <a:p>
            <a:endParaRPr lang="en-US" dirty="0"/>
          </a:p>
          <a:p>
            <a:r>
              <a:rPr lang="en-US" dirty="0"/>
              <a:t>Why? </a:t>
            </a:r>
          </a:p>
          <a:p>
            <a:pPr marL="171450" indent="-171450">
              <a:buFontTx/>
              <a:buChar char="-"/>
            </a:pPr>
            <a:r>
              <a:rPr lang="en-US" dirty="0"/>
              <a:t>Remind biodiversity crisis and that it’s important to protect </a:t>
            </a:r>
          </a:p>
          <a:p>
            <a:pPr marL="171450" indent="-171450">
              <a:buFontTx/>
              <a:buChar char="-"/>
            </a:pPr>
            <a:r>
              <a:rPr lang="en-US" dirty="0"/>
              <a:t>We now have new data, and it allows us to focus on mountainous regions (which are threatened and high in biodiversity) (find figure of biodiversity declining in mountainous regions)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1351F-DBB1-4664-ADA9-83BC7CB884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898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TODO: Better example of the dataset with a legend</a:t>
            </a:r>
          </a:p>
          <a:p>
            <a:r>
              <a:rPr lang="en-US" dirty="0"/>
              <a:t>2 idealized examples and walk through them (+ a legend)</a:t>
            </a:r>
          </a:p>
          <a:p>
            <a:r>
              <a:rPr lang="en-US" dirty="0"/>
              <a:t>Explain each of the maps/datasets quickly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1351F-DBB1-4664-ADA9-83BC7CB884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7427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Aggregated results </a:t>
            </a:r>
          </a:p>
          <a:p>
            <a:r>
              <a:rPr lang="en-US" dirty="0"/>
              <a:t>Point out a mountain range or two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1351F-DBB1-4664-ADA9-83BC7CB884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15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even can see the evolution of coverage through time, and the time periods in which different areas of the world have built up their protected areas. (THIS WILL BE A GIF IDEALLY)</a:t>
            </a:r>
          </a:p>
          <a:p>
            <a:r>
              <a:rPr lang="en-US" dirty="0"/>
              <a:t>Pick a continent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1351F-DBB1-4664-ADA9-83BC7CB884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458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future of this dataset? </a:t>
            </a:r>
          </a:p>
          <a:p>
            <a:pPr marL="171450" indent="-171450">
              <a:buFontTx/>
              <a:buChar char="-"/>
            </a:pPr>
            <a:r>
              <a:rPr lang="en-US" dirty="0"/>
              <a:t>1. make sure others can access and replicate this standard. Planning to at least have a </a:t>
            </a:r>
            <a:r>
              <a:rPr lang="en-US" dirty="0" err="1"/>
              <a:t>github</a:t>
            </a:r>
            <a:r>
              <a:rPr lang="en-US" dirty="0"/>
              <a:t> repo</a:t>
            </a:r>
          </a:p>
          <a:p>
            <a:pPr marL="171450" indent="-171450">
              <a:buFontTx/>
              <a:buChar char="-"/>
            </a:pPr>
            <a:r>
              <a:rPr lang="en-US" dirty="0"/>
              <a:t>2. create a web app for people to explore the result of the data. For those familiar, </a:t>
            </a:r>
            <a:r>
              <a:rPr lang="en-US" dirty="0" err="1"/>
              <a:t>RStudio</a:t>
            </a:r>
            <a:r>
              <a:rPr lang="en-US" dirty="0"/>
              <a:t> allows you to do this using by creating a shiny application</a:t>
            </a:r>
          </a:p>
          <a:p>
            <a:pPr marL="171450" indent="-171450">
              <a:buFontTx/>
              <a:buChar char="-"/>
            </a:pPr>
            <a:r>
              <a:rPr lang="en-US" dirty="0"/>
              <a:t>3. this can be done using current/historic data from satellites or even using future projections/scenarios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1351F-DBB1-4664-ADA9-83BC7CB884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723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14" y="990600"/>
            <a:ext cx="8458200" cy="3200400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13" y="4267200"/>
            <a:ext cx="8458200" cy="1371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53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3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600200">
              <a:defRPr/>
            </a:lvl6pPr>
            <a:lvl7pPr marL="1874520">
              <a:defRPr/>
            </a:lvl7pPr>
            <a:lvl8pPr marL="2148840">
              <a:defRPr/>
            </a:lvl8pPr>
            <a:lvl9pPr marL="2423160"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575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52014" y="381000"/>
            <a:ext cx="1904998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3814" y="381000"/>
            <a:ext cx="8305800" cy="57912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26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768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3" y="2057400"/>
            <a:ext cx="8458201" cy="2666999"/>
          </a:xfrm>
        </p:spPr>
        <p:txBody>
          <a:bodyPr anchor="b">
            <a:normAutofit/>
          </a:bodyPr>
          <a:lstStyle>
            <a:lvl1pPr algn="l">
              <a:defRPr sz="4800" b="0" i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4876800"/>
            <a:ext cx="8458201" cy="1143000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2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3812" y="1676400"/>
            <a:ext cx="4700016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600200">
              <a:defRPr sz="1600"/>
            </a:lvl6pPr>
            <a:lvl7pPr marL="1874520">
              <a:defRPr sz="1600"/>
            </a:lvl7pPr>
            <a:lvl8pPr marL="2148840">
              <a:defRPr sz="1600"/>
            </a:lvl8pPr>
            <a:lvl9pPr marL="2423160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035" y="1676401"/>
            <a:ext cx="4700016" cy="4495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600200">
              <a:defRPr sz="1600"/>
            </a:lvl6pPr>
            <a:lvl7pPr marL="1874520">
              <a:defRPr sz="1600"/>
            </a:lvl7pPr>
            <a:lvl8pPr marL="2148840">
              <a:defRPr sz="1600"/>
            </a:lvl8pPr>
            <a:lvl9pPr marL="2423160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462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676399"/>
            <a:ext cx="4701142" cy="762001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3813" y="2516457"/>
            <a:ext cx="4701142" cy="365574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600200">
              <a:defRPr sz="1600"/>
            </a:lvl6pPr>
            <a:lvl7pPr marL="1874520">
              <a:defRPr sz="1600"/>
            </a:lvl7pPr>
            <a:lvl8pPr marL="2148840">
              <a:defRPr sz="1600"/>
            </a:lvl8pPr>
            <a:lvl9pPr marL="2423160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676399"/>
            <a:ext cx="4703259" cy="762001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516457"/>
            <a:ext cx="4703259" cy="3655743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600200">
              <a:defRPr sz="1600"/>
            </a:lvl6pPr>
            <a:lvl7pPr marL="1874520">
              <a:defRPr sz="1600"/>
            </a:lvl7pPr>
            <a:lvl8pPr marL="2148840">
              <a:defRPr sz="1600"/>
            </a:lvl8pPr>
            <a:lvl9pPr marL="2423160"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52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59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399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0811" y="1676400"/>
            <a:ext cx="3810000" cy="2438400"/>
          </a:xfrm>
        </p:spPr>
        <p:txBody>
          <a:bodyPr anchor="b">
            <a:norm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93813" y="685800"/>
            <a:ext cx="6172200" cy="54864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0811" y="4191000"/>
            <a:ext cx="3810000" cy="15240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100"/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1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100"/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85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0812" y="1676400"/>
            <a:ext cx="3810000" cy="2438400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522412" y="0"/>
            <a:ext cx="5943601" cy="6858000"/>
          </a:xfrm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70812" y="4191000"/>
            <a:ext cx="3810000" cy="15240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39490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36614" y="0"/>
            <a:ext cx="11352212" cy="6858000"/>
          </a:xfrm>
          <a:prstGeom prst="rect">
            <a:avLst/>
          </a:prstGeom>
          <a:gradFill>
            <a:gsLst>
              <a:gs pos="0">
                <a:schemeClr val="bg1">
                  <a:alpha val="6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3813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3813" y="1676400"/>
            <a:ext cx="9601200" cy="449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7178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3CD9712D-992A-4AB1-A5C2-575F75921AA2}" type="datetimeFigureOut">
              <a:rPr lang="en-US" smtClean="0"/>
              <a:pPr/>
              <a:t>7/19/21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512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81FEFA0A-2F20-4B60-98C6-5FFDA469AA1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721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8600" algn="l" defTabSz="914400" rtl="0" eaLnBrk="1" latinLnBrk="0" hangingPunct="1">
        <a:lnSpc>
          <a:spcPct val="90000"/>
        </a:lnSpc>
        <a:spcBef>
          <a:spcPts val="1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spcBef>
          <a:spcPts val="600"/>
        </a:spcBef>
        <a:buFont typeface="Euphemia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1812" y="990600"/>
            <a:ext cx="11201400" cy="3200400"/>
          </a:xfrm>
        </p:spPr>
        <p:txBody>
          <a:bodyPr/>
          <a:lstStyle/>
          <a:p>
            <a:r>
              <a:rPr lang="en-US" dirty="0"/>
              <a:t>SDG 15.4.1: </a:t>
            </a:r>
            <a:br>
              <a:rPr lang="en-US" dirty="0"/>
            </a:br>
            <a:r>
              <a:rPr lang="en-US" dirty="0"/>
              <a:t>Tracking Mountain Biodiversity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1812" y="4212956"/>
            <a:ext cx="8458200" cy="1371600"/>
          </a:xfrm>
        </p:spPr>
        <p:txBody>
          <a:bodyPr/>
          <a:lstStyle/>
          <a:p>
            <a:r>
              <a:rPr lang="en-US" dirty="0"/>
              <a:t>Amina Ly</a:t>
            </a:r>
          </a:p>
        </p:txBody>
      </p:sp>
    </p:spTree>
    <p:extLst>
      <p:ext uri="{BB962C8B-B14F-4D97-AF65-F5344CB8AC3E}">
        <p14:creationId xmlns:p14="http://schemas.microsoft.com/office/powerpoint/2010/main" val="3198176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7D194B1-13E1-8546-85DB-8DFD7AA25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9012" y="1752600"/>
            <a:ext cx="10591800" cy="2971800"/>
          </a:xfrm>
        </p:spPr>
        <p:txBody>
          <a:bodyPr>
            <a:normAutofit/>
          </a:bodyPr>
          <a:lstStyle/>
          <a:p>
            <a:r>
              <a:rPr lang="en-US" sz="4800" dirty="0"/>
              <a:t>How do we track progress on protecting mountainous key biodiversity areas around the world?</a:t>
            </a:r>
          </a:p>
        </p:txBody>
      </p:sp>
    </p:spTree>
    <p:extLst>
      <p:ext uri="{BB962C8B-B14F-4D97-AF65-F5344CB8AC3E}">
        <p14:creationId xmlns:p14="http://schemas.microsoft.com/office/powerpoint/2010/main" val="1585674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4878E8-D75C-8245-BB3D-5252C3CD80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2812" y="4495800"/>
            <a:ext cx="10668000" cy="2209800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Key Data Sources Include:</a:t>
            </a:r>
          </a:p>
          <a:p>
            <a:r>
              <a:rPr lang="en-US" dirty="0"/>
              <a:t>Key Biodiversity Areas (KBAs) </a:t>
            </a:r>
          </a:p>
          <a:p>
            <a:r>
              <a:rPr lang="en-US" dirty="0"/>
              <a:t>WCMC World Database on Protected Areas (WDPA)</a:t>
            </a:r>
          </a:p>
          <a:p>
            <a:r>
              <a:rPr lang="en-US" dirty="0"/>
              <a:t>Global Mountain Biodiversity Assessment Mountain Inventory (GMBA)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CC00F0-076C-0C40-ABC3-A32B3A0129E0}"/>
              </a:ext>
            </a:extLst>
          </p:cNvPr>
          <p:cNvPicPr/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13012" y="609600"/>
            <a:ext cx="720852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89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7C52DE7F-8309-1B46-B8D2-620028CEF8EA}"/>
              </a:ext>
            </a:extLst>
          </p:cNvPr>
          <p:cNvSpPr txBox="1"/>
          <p:nvPr/>
        </p:nvSpPr>
        <p:spPr>
          <a:xfrm>
            <a:off x="989012" y="6164449"/>
            <a:ext cx="103797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Communicating current progress on protecting mountainous regions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C30E35-8006-F946-AEFD-58023BB3C4F0}"/>
              </a:ext>
            </a:extLst>
          </p:cNvPr>
          <p:cNvSpPr txBox="1"/>
          <p:nvPr/>
        </p:nvSpPr>
        <p:spPr>
          <a:xfrm>
            <a:off x="989012" y="434405"/>
            <a:ext cx="2124299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Outcomes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E0B7B7-0F46-3A48-A709-000585CB2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7612" y="1371600"/>
            <a:ext cx="10525411" cy="443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490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0CB3FD-49F7-2649-A478-8E3CF8A6AE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212" y="1066800"/>
            <a:ext cx="9086045" cy="5181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F857199-CB84-EB46-895E-B7C5E1A9A73D}"/>
              </a:ext>
            </a:extLst>
          </p:cNvPr>
          <p:cNvSpPr txBox="1"/>
          <p:nvPr/>
        </p:nvSpPr>
        <p:spPr>
          <a:xfrm>
            <a:off x="989012" y="434405"/>
            <a:ext cx="2124299" cy="5355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Outcomes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6190AB-3114-6E4D-83F8-1CFC7669827D}"/>
              </a:ext>
            </a:extLst>
          </p:cNvPr>
          <p:cNvSpPr txBox="1"/>
          <p:nvPr/>
        </p:nvSpPr>
        <p:spPr>
          <a:xfrm>
            <a:off x="2020840" y="6338806"/>
            <a:ext cx="79367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Glimpse into the evolution of coverage through time</a:t>
            </a:r>
          </a:p>
        </p:txBody>
      </p:sp>
    </p:spTree>
    <p:extLst>
      <p:ext uri="{BB962C8B-B14F-4D97-AF65-F5344CB8AC3E}">
        <p14:creationId xmlns:p14="http://schemas.microsoft.com/office/powerpoint/2010/main" val="379544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9CA4C1-D940-A047-9B25-127BF8434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Conclusion/wrap up (one sentence)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48A5C0-E625-5E49-8EAD-2621DB611F6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C870D7-C028-E44D-82DD-27398F195CB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939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B25CA-7BAA-2E49-84E9-F25EB37B4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0A702-A955-8842-A7EE-977211C68B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3812" y="1828800"/>
            <a:ext cx="6477000" cy="4495800"/>
          </a:xfrm>
        </p:spPr>
        <p:txBody>
          <a:bodyPr/>
          <a:lstStyle/>
          <a:p>
            <a:r>
              <a:rPr lang="en-US" dirty="0"/>
              <a:t>Making this strategy accessible and reproducible for individual use</a:t>
            </a:r>
          </a:p>
          <a:p>
            <a:endParaRPr lang="en-US" dirty="0"/>
          </a:p>
          <a:p>
            <a:r>
              <a:rPr lang="en-US" dirty="0"/>
              <a:t>Online interface to communicate results</a:t>
            </a:r>
          </a:p>
          <a:p>
            <a:endParaRPr lang="en-US" dirty="0"/>
          </a:p>
          <a:p>
            <a:r>
              <a:rPr lang="en-US" dirty="0"/>
              <a:t>Can be combined with climate data to explore climate change vulnerability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2E568D-C71F-C04B-8ADB-68560A1C9F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5855" y="2612860"/>
            <a:ext cx="1530350" cy="17686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01972DC-AC81-C245-817F-3D6A09B565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8560" y="1136650"/>
            <a:ext cx="1607295" cy="13017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66C4A5-A046-4A44-88D5-29CF2520DFB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016" y="4381500"/>
            <a:ext cx="2514600" cy="1950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44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3F0901-6239-5242-826F-6E73079D673F}"/>
              </a:ext>
            </a:extLst>
          </p:cNvPr>
          <p:cNvSpPr/>
          <p:nvPr/>
        </p:nvSpPr>
        <p:spPr>
          <a:xfrm>
            <a:off x="912812" y="3581400"/>
            <a:ext cx="7327127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Global Sustainability Scholars</a:t>
            </a:r>
          </a:p>
          <a:p>
            <a:endParaRPr lang="en-US" sz="2000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Global Mountain Biodiversity Assessment (GMBA) Team:</a:t>
            </a:r>
          </a:p>
          <a:p>
            <a:r>
              <a:rPr lang="en-US" sz="2000" dirty="0" err="1"/>
              <a:t>Davnah</a:t>
            </a:r>
            <a:r>
              <a:rPr lang="en-US" sz="2000" dirty="0"/>
              <a:t> </a:t>
            </a:r>
            <a:r>
              <a:rPr lang="en-US" sz="2000" dirty="0" err="1"/>
              <a:t>Urbach</a:t>
            </a:r>
            <a:r>
              <a:rPr lang="en-US" sz="2000" cap="all" dirty="0"/>
              <a:t>; </a:t>
            </a:r>
            <a:r>
              <a:rPr lang="en-US" sz="2000" dirty="0"/>
              <a:t>Mark </a:t>
            </a:r>
            <a:r>
              <a:rPr lang="en-US" sz="2000" dirty="0" err="1"/>
              <a:t>Snethlage</a:t>
            </a:r>
            <a:r>
              <a:rPr lang="en-US" sz="2000" dirty="0"/>
              <a:t>; Jonas </a:t>
            </a:r>
            <a:r>
              <a:rPr lang="en-US" sz="2000" dirty="0" err="1"/>
              <a:t>Geschke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Birdlife International</a:t>
            </a:r>
          </a:p>
          <a:p>
            <a:r>
              <a:rPr lang="en-US" sz="2000" dirty="0"/>
              <a:t>Ashley Simkins </a:t>
            </a:r>
          </a:p>
          <a:p>
            <a:endParaRPr lang="en-US" sz="2000" dirty="0"/>
          </a:p>
          <a:p>
            <a:r>
              <a:rPr lang="en-US" sz="2000" dirty="0">
                <a:solidFill>
                  <a:schemeClr val="bg1">
                    <a:lumMod val="50000"/>
                  </a:schemeClr>
                </a:solidFill>
              </a:rPr>
              <a:t>UNEP WCMC</a:t>
            </a:r>
          </a:p>
          <a:p>
            <a:r>
              <a:rPr lang="en-US" sz="2000" dirty="0"/>
              <a:t>Cristina Lazaro</a:t>
            </a:r>
          </a:p>
          <a:p>
            <a:br>
              <a:rPr lang="en-US" sz="2000" dirty="0"/>
            </a:br>
            <a:br>
              <a:rPr lang="en-US" sz="2000" dirty="0"/>
            </a:b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713055-7A27-6247-990B-27D5C96A6008}"/>
              </a:ext>
            </a:extLst>
          </p:cNvPr>
          <p:cNvSpPr txBox="1"/>
          <p:nvPr/>
        </p:nvSpPr>
        <p:spPr>
          <a:xfrm>
            <a:off x="4394014" y="2209800"/>
            <a:ext cx="3845925" cy="8402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5400" dirty="0"/>
              <a:t>Thank You!</a:t>
            </a:r>
          </a:p>
        </p:txBody>
      </p:sp>
      <p:pic>
        <p:nvPicPr>
          <p:cNvPr id="1031" name="Picture 7" descr="https://lh5.googleusercontent.com/Z1kpVvagBGH11mnl0Mzdsdwd45ztyEkie3KVbnCTJJ7bk6OAJZ5DLIGCNDVqP5TX5CGz-JPhi5-1LGrZoWP__Hvp4iPqAgpGGs0itiI38XrJrx1ufbvWL5on5_hzpgb_Fq7KPW-aGZg">
            <a:extLst>
              <a:ext uri="{FF2B5EF4-FFF2-40B4-BE49-F238E27FC236}">
                <a16:creationId xmlns:a16="http://schemas.microsoft.com/office/drawing/2014/main" id="{29157BF7-1174-0941-BFFA-F622276997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55425" y="6324600"/>
            <a:ext cx="53340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9075EED-E150-5542-BD69-F35F069D44A8}"/>
              </a:ext>
            </a:extLst>
          </p:cNvPr>
          <p:cNvSpPr/>
          <p:nvPr/>
        </p:nvSpPr>
        <p:spPr>
          <a:xfrm>
            <a:off x="10135945" y="6416933"/>
            <a:ext cx="1751012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+mj-lt"/>
              </a:rPr>
              <a:t>@amina6_26</a:t>
            </a:r>
          </a:p>
          <a:p>
            <a:br>
              <a:rPr lang="en-US" dirty="0">
                <a:solidFill>
                  <a:schemeClr val="tx2"/>
                </a:solidFill>
              </a:rPr>
            </a:b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0434AAD-331D-7C48-8814-41B4A1911473}"/>
              </a:ext>
            </a:extLst>
          </p:cNvPr>
          <p:cNvSpPr/>
          <p:nvPr/>
        </p:nvSpPr>
        <p:spPr>
          <a:xfrm>
            <a:off x="9331325" y="5971872"/>
            <a:ext cx="25908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chemeClr val="tx2"/>
                </a:solidFill>
                <a:latin typeface="+mj-lt"/>
              </a:rPr>
              <a:t>aminaly@stanford.edu</a:t>
            </a:r>
            <a:endParaRPr lang="en-US" sz="160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E46CA7A-FB77-BA41-9766-5FF537E46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5425" y="5869359"/>
            <a:ext cx="533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2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erenity 16x9">
  <a:themeElements>
    <a:clrScheme name="Serenity_16x9">
      <a:dk1>
        <a:srgbClr val="164B4F"/>
      </a:dk1>
      <a:lt1>
        <a:sysClr val="window" lastClr="FFFFFF"/>
      </a:lt1>
      <a:dk2>
        <a:srgbClr val="000000"/>
      </a:dk2>
      <a:lt2>
        <a:srgbClr val="C5E5EC"/>
      </a:lt2>
      <a:accent1>
        <a:srgbClr val="1B91A1"/>
      </a:accent1>
      <a:accent2>
        <a:srgbClr val="46AC6F"/>
      </a:accent2>
      <a:accent3>
        <a:srgbClr val="37AFD5"/>
      </a:accent3>
      <a:accent4>
        <a:srgbClr val="6786A9"/>
      </a:accent4>
      <a:accent5>
        <a:srgbClr val="90A693"/>
      </a:accent5>
      <a:accent6>
        <a:srgbClr val="389066"/>
      </a:accent6>
      <a:hlink>
        <a:srgbClr val="27A99A"/>
      </a:hlink>
      <a:folHlink>
        <a:srgbClr val="94AE9D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sz="24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lnSpc>
            <a:spcPct val="90000"/>
          </a:lnSpc>
          <a:defRPr/>
        </a:defPPr>
      </a:lstStyle>
    </a:txDef>
  </a:objectDefaults>
  <a:extraClrSchemeLst/>
  <a:extLst>
    <a:ext uri="{05A4C25C-085E-4340-85A3-A5531E510DB2}">
      <thm15:themeFamily xmlns:thm15="http://schemas.microsoft.com/office/thememl/2012/main" name="TF02801109.potx" id="{B47C65E8-9F73-4C4F-A3C2-84725F71438E}" vid="{CFC30A9F-F7E5-41F4-B6B7-D2E5B79E3BFB}"/>
    </a:ext>
  </a:extLst>
</a:theme>
</file>

<file path=ppt/theme/theme2.xml><?xml version="1.0" encoding="utf-8"?>
<a:theme xmlns:a="http://schemas.openxmlformats.org/drawingml/2006/main" name="Office Theme">
  <a:themeElements>
    <a:clrScheme name="Serenity">
      <a:dk1>
        <a:srgbClr val="164B4F"/>
      </a:dk1>
      <a:lt1>
        <a:sysClr val="window" lastClr="FFFFFF"/>
      </a:lt1>
      <a:dk2>
        <a:srgbClr val="000000"/>
      </a:dk2>
      <a:lt2>
        <a:srgbClr val="C5E5EC"/>
      </a:lt2>
      <a:accent1>
        <a:srgbClr val="1B91A1"/>
      </a:accent1>
      <a:accent2>
        <a:srgbClr val="46AC6F"/>
      </a:accent2>
      <a:accent3>
        <a:srgbClr val="37AFD5"/>
      </a:accent3>
      <a:accent4>
        <a:srgbClr val="6786A9"/>
      </a:accent4>
      <a:accent5>
        <a:srgbClr val="90A693"/>
      </a:accent5>
      <a:accent6>
        <a:srgbClr val="389066"/>
      </a:accent6>
      <a:hlink>
        <a:srgbClr val="27A99A"/>
      </a:hlink>
      <a:folHlink>
        <a:srgbClr val="94AE9D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Serenity">
      <a:dk1>
        <a:srgbClr val="164B4F"/>
      </a:dk1>
      <a:lt1>
        <a:sysClr val="window" lastClr="FFFFFF"/>
      </a:lt1>
      <a:dk2>
        <a:srgbClr val="000000"/>
      </a:dk2>
      <a:lt2>
        <a:srgbClr val="C5E5EC"/>
      </a:lt2>
      <a:accent1>
        <a:srgbClr val="1B91A1"/>
      </a:accent1>
      <a:accent2>
        <a:srgbClr val="46AC6F"/>
      </a:accent2>
      <a:accent3>
        <a:srgbClr val="37AFD5"/>
      </a:accent3>
      <a:accent4>
        <a:srgbClr val="6786A9"/>
      </a:accent4>
      <a:accent5>
        <a:srgbClr val="90A693"/>
      </a:accent5>
      <a:accent6>
        <a:srgbClr val="389066"/>
      </a:accent6>
      <a:hlink>
        <a:srgbClr val="27A99A"/>
      </a:hlink>
      <a:folHlink>
        <a:srgbClr val="94AE9D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1360506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TP102801108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706526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11E33DF-2340-4F4E-B874-B73FEFEBFC8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F249165-F638-412C-8E0A-DFB7045CA2E0}">
  <ds:schemaRefs>
    <ds:schemaRef ds:uri="4873beb7-5857-4685-be1f-d57550cc96cc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683C129-7B42-490A-AD74-E9303BC76D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Serenity 16x9</Template>
  <TotalTime>230</TotalTime>
  <Words>359</Words>
  <Application>Microsoft Macintosh PowerPoint</Application>
  <PresentationFormat>Custom</PresentationFormat>
  <Paragraphs>54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Euphemia</vt:lpstr>
      <vt:lpstr>Serenity 16x9</vt:lpstr>
      <vt:lpstr>SDG 15.4.1:  Tracking Mountain Biodiversity</vt:lpstr>
      <vt:lpstr>How do we track progress on protecting mountainous key biodiversity areas around the world?</vt:lpstr>
      <vt:lpstr>PowerPoint Presentation</vt:lpstr>
      <vt:lpstr>PowerPoint Presentation</vt:lpstr>
      <vt:lpstr>PowerPoint Presentation</vt:lpstr>
      <vt:lpstr>Conclusion/wrap up (one sentence)</vt:lpstr>
      <vt:lpstr>Moving Forward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SDG 15.4.1:  Tracking Mountain Biodiversity</dc:title>
  <dc:creator>Amina Ly</dc:creator>
  <cp:lastModifiedBy>Amina Ly</cp:lastModifiedBy>
  <cp:revision>11</cp:revision>
  <dcterms:created xsi:type="dcterms:W3CDTF">2021-07-19T17:36:13Z</dcterms:created>
  <dcterms:modified xsi:type="dcterms:W3CDTF">2021-07-19T21:26:29Z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